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8" r:id="rId3"/>
    <p:sldMasterId id="2147483721" r:id="rId4"/>
  </p:sldMasterIdLst>
  <p:notesMasterIdLst>
    <p:notesMasterId r:id="rId35"/>
  </p:notesMasterIdLst>
  <p:handoutMasterIdLst>
    <p:handoutMasterId r:id="rId36"/>
  </p:handoutMasterIdLst>
  <p:sldIdLst>
    <p:sldId id="394" r:id="rId5"/>
    <p:sldId id="395" r:id="rId6"/>
    <p:sldId id="456" r:id="rId7"/>
    <p:sldId id="259" r:id="rId8"/>
    <p:sldId id="396" r:id="rId9"/>
    <p:sldId id="481" r:id="rId10"/>
    <p:sldId id="497" r:id="rId11"/>
    <p:sldId id="498" r:id="rId12"/>
    <p:sldId id="581" r:id="rId13"/>
    <p:sldId id="598" r:id="rId14"/>
    <p:sldId id="592" r:id="rId15"/>
    <p:sldId id="604" r:id="rId16"/>
    <p:sldId id="599" r:id="rId17"/>
    <p:sldId id="414" r:id="rId18"/>
    <p:sldId id="413" r:id="rId19"/>
    <p:sldId id="493" r:id="rId20"/>
    <p:sldId id="588" r:id="rId21"/>
    <p:sldId id="590" r:id="rId22"/>
    <p:sldId id="466" r:id="rId23"/>
    <p:sldId id="602" r:id="rId24"/>
    <p:sldId id="603" r:id="rId25"/>
    <p:sldId id="600" r:id="rId26"/>
    <p:sldId id="416" r:id="rId27"/>
    <p:sldId id="417" r:id="rId28"/>
    <p:sldId id="475" r:id="rId29"/>
    <p:sldId id="418" r:id="rId30"/>
    <p:sldId id="420" r:id="rId31"/>
    <p:sldId id="504" r:id="rId32"/>
    <p:sldId id="506" r:id="rId33"/>
    <p:sldId id="5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456"/>
            <p14:sldId id="259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497"/>
            <p14:sldId id="498"/>
            <p14:sldId id="581"/>
          </p14:sldIdLst>
        </p14:section>
        <p14:section name="Преподаватели" id="{A8AAF7A9-A2E1-4B2A-84A3-06F1664B31D9}">
          <p14:sldIdLst>
            <p14:sldId id="598"/>
            <p14:sldId id="592"/>
            <p14:sldId id="604"/>
          </p14:sldIdLst>
        </p14:section>
        <p14:section name="Домашни, изпити и оценяване" id="{51D49971-1458-410B-94A5-F37EE859DF00}">
          <p14:sldIdLst>
            <p14:sldId id="599"/>
            <p14:sldId id="414"/>
            <p14:sldId id="413"/>
            <p14:sldId id="493"/>
            <p14:sldId id="588"/>
            <p14:sldId id="590"/>
            <p14:sldId id="466"/>
            <p14:sldId id="602"/>
            <p14:sldId id="603"/>
          </p14:sldIdLst>
        </p14:section>
        <p14:section name="Учебни ресурси" id="{9398577F-1703-4F19-98E3-864C71C2A8FF}">
          <p14:sldIdLst>
            <p14:sldId id="600"/>
            <p14:sldId id="416"/>
            <p14:sldId id="417"/>
            <p14:sldId id="475"/>
            <p14:sldId id="418"/>
            <p14:sldId id="420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53" d="100"/>
          <a:sy n="53" d="100"/>
        </p:scale>
        <p:origin x="1216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6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6F0414D-494F-4850-9BEB-3911E2EDD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207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7CAE40-173A-4CC4-8604-5A7D5CDA0A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53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9AEA88E-390A-42F7-8A67-5F70502320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256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F6C3CF1-E926-4CAE-8D88-D9CE26E25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02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19DEBA6-F7FA-4B9D-BBE0-E0EE4B75A9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498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83B0C50-157C-47E7-BC32-A2653DAC04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0422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2DE7749-8E08-49FB-A9FB-AB87BC4170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332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CA6E71D-515C-406F-B1F2-D9889EB825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666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3B6F44C-E59A-4136-8F5B-101031D004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467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84B8A58-7C43-4BB9-8349-962C2209C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899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397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05EDC75-732A-45B4-A9BC-C2AC83690D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1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1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4649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9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C912-514F-4F4A-9A34-396EB6711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1AEC5-7B37-4E67-B4F0-E7774EEBC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A68D7-1A5B-4662-8084-D1C7EAC2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80E7D-5D58-4C81-9A90-613573EF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218B-3BF8-4007-B648-184B5C24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2580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9848-AD86-423E-BEE8-01A7FCF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849F-52DA-40EA-809D-A535CD95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C7F1-855E-4255-8B66-B79D084F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46DD-F214-4E79-BE00-11C44F2E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5615-2499-498A-A14A-7F3A91BB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74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2F2A-4206-4550-82AF-F223AF76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301D-A974-41A2-AADD-0367C92DC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7794-D7C6-4B28-ACDA-29443EE9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2333-F90D-4598-8B00-F041B7CE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D137-928C-4D6A-80E9-C14C664E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562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0A84-3209-4AF1-BB02-15B5DC51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B3ED-A957-455B-8F53-AEB6DDC71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7D6D-0EC9-49A3-AD46-ED310DAE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F69F5-C0DF-4754-B95B-81EB231E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92417-5219-4148-A8C8-3674C354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27D9D-6D9A-4CA9-B6A0-C65C434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7772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1848-C3A5-4296-A1FE-893311A0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43DEC-0876-443B-A378-44BCC4A5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E0F66-E145-4BCB-AC16-178E8FC75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30756-6E79-4E16-B76F-F89090CFD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C4FA9-25F6-43B4-8B40-CE9ECB09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C5817-6972-427A-A4ED-39066EF3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4B8B3-E5C9-40ED-B28E-16D137B2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D51AF-1E2E-40BE-8388-49BD8B96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14308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16C8-8D05-4901-ADFE-7F0F7C3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3E081-0D81-49A4-8A93-5864B08D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EE90-541B-4903-8C71-5463AFF3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F2C47-96CF-44E3-905E-A0350E6C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7831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361C0-7609-4F4A-A51A-AA38ED7E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D367-6B6B-42A2-B7D4-58531948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F4976-F8BB-4EA4-B166-08C0EE0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47637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6887-3E14-4350-85EE-7E019544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E1CE-57B0-4388-ADFD-ABA76C5A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29E1A-04C0-4D55-8B2A-19D656216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CD9FF-625D-45FC-B89B-67121A82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463E8-15FE-4961-9630-649FE32D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D993B-5D1A-4DD8-841D-8E6B83F3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5116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1DF6-5ACB-413C-93A7-E65775EC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E5FA4-4AFB-401E-B9BF-15E5942FC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79F7F-E919-4731-A1A2-5B5AB0926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B893F-310D-4CCA-8241-D5EDB5BD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2F8B-C36B-485D-B7EC-FB12D79C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0FF24-CFF5-4253-A2BA-309B58F9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8850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209-5C02-4A7F-91B5-AC6479F9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5CD90-83B8-4B75-88D2-B06AB6471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BFCB3-3777-4C69-846C-45CDD13D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92D7F-D43D-4E41-9740-94EE7C89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5B908-80E9-42A4-8C7D-29BDE5EF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4885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5F8E8-F90C-49F9-8CDE-D275D9BF6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E95F2-F8DF-4AEE-B986-FA86741D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C9B0-65BE-49FB-8F60-74B7A9C4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00D94-02FD-45E0-A678-A759CABA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CD35-A25C-4137-A6E6-A878E910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9975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652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238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827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675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74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15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32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747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648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8519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10/2/2020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95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047FD-3C99-4495-8920-414140D9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12C53-1D46-403C-9799-D13C6DF8C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9DA3-D21E-4622-8B56-430ABB499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4AD3-52D9-4592-835E-AF3F7FB5663B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BEF6C-F903-4880-B3E4-12480F5A2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7872-73C8-4C64-AFA2-780942FD7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3D17F-E5D7-4462-958E-3AE55A254D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45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2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063/programming-basics-with-java-september-2020/intern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java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hyperlink" Target="https://softuni.bg/trainings/resources/officedocument/49006/%D1%83%D0%BF%D1%8A%D1%82%D0%B2%D0%B0%D0%BD%D0%B5-%D0%B7%D0%B0-%D0%B8%D0%BD%D1%81%D1%82%D0%B0%D0%BB%D0%B0%D1%86%D0%B8%D1%8F-%D0%BD%D0%B0-intellij-idea-programming-basics-with-java-june-2020/2969" TargetMode="External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hyperlink" Target="https://www.jetbrains.com/idea/download/#section=windows" TargetMode="External"/><Relationship Id="rId4" Type="http://schemas.openxmlformats.org/officeDocument/2006/relationships/image" Target="../media/image80.png"/><Relationship Id="rId9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xs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50.png"/><Relationship Id="rId17" Type="http://schemas.openxmlformats.org/officeDocument/2006/relationships/hyperlink" Target="https://motion-software.com/" TargetMode="External"/><Relationship Id="rId25" Type="http://schemas.openxmlformats.org/officeDocument/2006/relationships/hyperlink" Target="https://www.tek-expe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hyperlink" Target="https://www.telenor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hyperlink" Target="https://www.sbtech.com/" TargetMode="External"/><Relationship Id="rId24" Type="http://schemas.openxmlformats.org/officeDocument/2006/relationships/image" Target="../media/image56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zuehlke.com/" TargetMode="External"/><Relationship Id="rId28" Type="http://schemas.openxmlformats.org/officeDocument/2006/relationships/image" Target="../media/image58.png"/><Relationship Id="rId10" Type="http://schemas.openxmlformats.org/officeDocument/2006/relationships/image" Target="../media/image49.png"/><Relationship Id="rId19" Type="http://schemas.openxmlformats.org/officeDocument/2006/relationships/hyperlink" Target="https://coca-colahellenic.com/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hyperlink" Target="https://www.superhosting.bg/?gclid=CjwKCAjw5fzrBRASEiwAD2OSV2HM9vD3KXFwexq_hE27VNo1Gx0yBWBbYg7Ef677GKVaQu7Vn2bX7hoCIkoQAvD_BwE" TargetMode="External"/><Relationship Id="rId30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94" y="2268646"/>
            <a:ext cx="2380413" cy="238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1676401"/>
            <a:ext cx="8434388" cy="4587875"/>
          </a:xfrm>
        </p:spPr>
        <p:txBody>
          <a:bodyPr>
            <a:normAutofit/>
          </a:bodyPr>
          <a:lstStyle/>
          <a:p>
            <a:r>
              <a:rPr lang="bg-BG" sz="3600" dirty="0"/>
              <a:t>Димо Георгиев </a:t>
            </a:r>
          </a:p>
          <a:p>
            <a:pPr lvl="1"/>
            <a:r>
              <a:rPr lang="en-US" sz="3400" dirty="0"/>
              <a:t>Software Developer </a:t>
            </a:r>
            <a:r>
              <a:rPr lang="bg-BG" sz="3400" dirty="0"/>
              <a:t>в </a:t>
            </a:r>
            <a:r>
              <a:rPr lang="en-US" sz="3400" dirty="0"/>
              <a:t>SAP</a:t>
            </a:r>
          </a:p>
          <a:p>
            <a:pPr lvl="1"/>
            <a:r>
              <a:rPr lang="en-US" sz="3400" dirty="0"/>
              <a:t>Oracle Certified Java Professional</a:t>
            </a:r>
          </a:p>
          <a:p>
            <a:pPr lvl="1"/>
            <a:r>
              <a:rPr lang="bg-BG" sz="3400" dirty="0"/>
              <a:t>Завършил</a:t>
            </a:r>
            <a:r>
              <a:rPr lang="ru-RU" sz="3400" dirty="0"/>
              <a:t> </a:t>
            </a:r>
            <a:r>
              <a:rPr lang="bg-BG" sz="3400" dirty="0"/>
              <a:t>Компютърно</a:t>
            </a:r>
            <a:r>
              <a:rPr lang="ru-RU" sz="3400" dirty="0"/>
              <a:t> и </a:t>
            </a:r>
            <a:r>
              <a:rPr lang="bg-BG" sz="3400" dirty="0"/>
              <a:t>Софтуерно</a:t>
            </a:r>
            <a:r>
              <a:rPr lang="ru-RU" sz="3400" dirty="0"/>
              <a:t> </a:t>
            </a:r>
            <a:br>
              <a:rPr lang="ru-RU" sz="3400" dirty="0"/>
            </a:br>
            <a:r>
              <a:rPr lang="ru-RU" sz="3400" dirty="0"/>
              <a:t>инженерство в ТУ-София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565" y="2079000"/>
            <a:ext cx="3600465" cy="3581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75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dirty="0"/>
              <a:t>Десислава Топузакова</a:t>
            </a:r>
            <a:endParaRPr lang="en-US" sz="36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Лектор в СофтУни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Бивш състезател по математика</a:t>
            </a:r>
            <a:endParaRPr lang="en-US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400" dirty="0"/>
              <a:t>Associate Developer </a:t>
            </a:r>
            <a:r>
              <a:rPr lang="bg-BG" sz="3400" dirty="0"/>
              <a:t>в </a:t>
            </a:r>
            <a:r>
              <a:rPr lang="en-US" sz="3400" dirty="0"/>
              <a:t>SAP</a:t>
            </a:r>
            <a:endParaRPr lang="bg-BG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Интереси в </a:t>
            </a:r>
            <a:r>
              <a:rPr lang="en-US" sz="3400" dirty="0"/>
              <a:t>Java </a:t>
            </a:r>
            <a:r>
              <a:rPr lang="bg-BG" sz="3400" dirty="0"/>
              <a:t>и </a:t>
            </a:r>
            <a:r>
              <a:rPr lang="en-US" sz="3400" dirty="0"/>
              <a:t>Angular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2E8B4-9A6F-417B-8615-73EC2B72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00" y="2034000"/>
            <a:ext cx="3886200" cy="353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C82A6-D955-408A-8C57-A06A1F42C1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5E33BE-D970-4A3E-80B2-EEF513757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6434" y="1108911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400" dirty="0"/>
              <a:t>Упражненията са </a:t>
            </a:r>
            <a:r>
              <a:rPr lang="bg-BG" sz="3400" b="1" dirty="0">
                <a:solidFill>
                  <a:schemeClr val="bg1"/>
                </a:solidFill>
              </a:rPr>
              <a:t>много важни</a:t>
            </a:r>
            <a:r>
              <a:rPr lang="en-US" sz="34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ден!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Във всяко учебно занятие има </a:t>
            </a:r>
            <a:r>
              <a:rPr lang="bg-BG" sz="3400" b="1" dirty="0">
                <a:solidFill>
                  <a:schemeClr val="bg1"/>
                </a:solidFill>
              </a:rPr>
              <a:t>задачи</a:t>
            </a:r>
            <a:endParaRPr lang="en-US" sz="34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hlinkClick r:id="rId3"/>
              </a:rPr>
              <a:t>judge.softuni.bg</a:t>
            </a:r>
            <a:r>
              <a:rPr lang="en-US" sz="3200" b="1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90A7AB-FE79-44AE-A103-70E8C5C7F63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hlinkClick r:id="rId3"/>
              </a:rPr>
              <a:t>judge.softuni.bg</a:t>
            </a:r>
            <a:endParaRPr lang="en-US" b="1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hlinkClick r:id="rId4"/>
              </a:rPr>
              <a:t>softuni.bg</a:t>
            </a:r>
            <a:r>
              <a:rPr lang="en-US" b="1" dirty="0"/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FC69015-F388-46FD-8693-051A37DB5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7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0" y="3960508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2FD1D51A-376D-431E-989E-5A280558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8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bg-BG" sz="3200" b="1" dirty="0">
                <a:solidFill>
                  <a:srgbClr val="FFA60F"/>
                </a:solidFill>
              </a:rPr>
              <a:t>21 и 22 ноември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– </a:t>
            </a:r>
            <a:r>
              <a:rPr lang="bg-BG" sz="3000" b="1" dirty="0">
                <a:solidFill>
                  <a:schemeClr val="bg1"/>
                </a:solidFill>
              </a:rPr>
              <a:t>19 октомври 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</a:t>
            </a:r>
            <a:r>
              <a:rPr lang="bg-BG"/>
              <a:t>:</a:t>
            </a:r>
            <a:r>
              <a:rPr lang="bg-BG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sz="3600" b="1">
                <a:solidFill>
                  <a:srgbClr val="FFA60F"/>
                </a:solidFill>
              </a:rPr>
              <a:t>21 и 22 ноември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lnSpc>
                <a:spcPct val="150000"/>
              </a:lnSpc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6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E88F21B-B3DF-46A3-8BF0-4969D7823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05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9741550-D145-4727-AD2F-21AA4D737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75B4D68-6CDE-46CD-8EEB-CD92EE6F9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48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20447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Java</a:t>
            </a:r>
            <a:r>
              <a:rPr lang="en-US" sz="3600" dirty="0"/>
              <a:t>", </a:t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bg-BG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java-book.softuni.bg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1"/>
            <a:ext cx="2090822" cy="279222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C20A68-511D-4ADB-9DD5-E0A0C530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64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94013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b="1" dirty="0">
                <a:hlinkClick r:id="rId2"/>
              </a:rPr>
              <a:t>introprogramming.info</a:t>
            </a:r>
            <a:endParaRPr lang="bg-BG" b="1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"Въведение в </a:t>
            </a:r>
            <a:r>
              <a:rPr lang="bg-BG"/>
              <a:t>програмирането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6000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65" y="1862634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F2696F7-9809-4092-8D63-B0426C7C6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0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54077-FCDD-43C0-A870-33D6C337A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Microsoft Windows (Win 10 / Win 8.1)</a:t>
            </a:r>
            <a:endParaRPr lang="bg-BG" dirty="0"/>
          </a:p>
          <a:p>
            <a:pPr lvl="1"/>
            <a:r>
              <a:rPr lang="en-US" dirty="0"/>
              <a:t>Java (JDK)</a:t>
            </a:r>
          </a:p>
          <a:p>
            <a:pPr lvl="1"/>
            <a:r>
              <a:rPr lang="en-US" sz="3400" dirty="0"/>
              <a:t>IntelliJ IDEA 201</a:t>
            </a:r>
            <a:r>
              <a:rPr lang="bg-BG" sz="3400" dirty="0"/>
              <a:t>9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Community</a:t>
            </a:r>
            <a:r>
              <a:rPr lang="bg-BG" sz="3400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 OS,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/>
            <a:r>
              <a:rPr lang="bg-BG" dirty="0"/>
              <a:t>Алтернативи: </a:t>
            </a:r>
            <a:r>
              <a:rPr lang="en-US" dirty="0"/>
              <a:t>Eclipse (</a:t>
            </a:r>
            <a:r>
              <a:rPr lang="bg-BG" dirty="0"/>
              <a:t>за </a:t>
            </a:r>
            <a:r>
              <a:rPr lang="en-US" dirty="0"/>
              <a:t>Mac OS,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r>
              <a:rPr lang="bg-BG" b="1" dirty="0">
                <a:hlinkClick r:id="rId3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2" y="4715401"/>
            <a:ext cx="3430737" cy="1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intellij idea">
            <a:hlinkClick r:id="rId5"/>
            <a:extLst>
              <a:ext uri="{FF2B5EF4-FFF2-40B4-BE49-F238E27FC236}">
                <a16:creationId xmlns:a16="http://schemas.microsoft.com/office/drawing/2014/main" id="{DE927210-9AE9-4DF3-B150-19BD7ADB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40" y="1754344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6328544" y="4904571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3424" y="4889451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8323664" y="536645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8544" y="5351331"/>
                <a:ext cx="29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">
            <a:extLst>
              <a:ext uri="{FF2B5EF4-FFF2-40B4-BE49-F238E27FC236}">
                <a16:creationId xmlns:a16="http://schemas.microsoft.com/office/drawing/2014/main" id="{DD0F0633-21EF-496F-A423-8BD34A4F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#pb-oct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91108" y="4551433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3782310" y="3479744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039286" y="1476892"/>
            <a:ext cx="5575977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1070007" y="455082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8742777" y="1467733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728172" y="2482131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1070007" y="1468885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" name="Picture 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007" y="3479744"/>
            <a:ext cx="2466333" cy="87607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3422" y="2460231"/>
            <a:ext cx="1147706" cy="8781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2466" y="4550827"/>
            <a:ext cx="1502525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6038" y="3487370"/>
            <a:ext cx="3290953" cy="86844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1" name="Picture 20">
            <a:hlinkClick r:id="rId27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007" y="5565405"/>
            <a:ext cx="6836028" cy="867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Picture 6">
            <a:hlinkClick r:id="rId29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05959" y="5561966"/>
            <a:ext cx="2961504" cy="8713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7764358B-3710-47C8-B8D7-736E24B2F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20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16" y="1385091"/>
            <a:ext cx="2448368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/>
          <a:lstStyle/>
          <a:p>
            <a:pPr indent="-356616"/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 indent="-356616"/>
            <a:r>
              <a:rPr lang="bg-BG" dirty="0"/>
              <a:t>Въведение в един от </a:t>
            </a:r>
            <a:r>
              <a:rPr lang="bg-BG" b="1" dirty="0">
                <a:solidFill>
                  <a:schemeClr val="bg1"/>
                </a:solidFill>
              </a:rPr>
              <a:t>най-търсените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програмни езици на пазара в България</a:t>
            </a:r>
          </a:p>
          <a:p>
            <a:pPr lvl="1" indent="-356616"/>
            <a:r>
              <a:rPr lang="bg-BG" dirty="0"/>
              <a:t>Познания върху </a:t>
            </a:r>
            <a:r>
              <a:rPr lang="bg-BG" b="1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 indent="-356616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Базово</a:t>
            </a:r>
            <a:r>
              <a:rPr lang="bg-BG" dirty="0"/>
              <a:t> алгоритмично мислене</a:t>
            </a:r>
          </a:p>
          <a:p>
            <a:pPr lvl="1" indent="-356616"/>
            <a:r>
              <a:rPr lang="bg-BG" dirty="0"/>
              <a:t>Първа крачка в едно ново и 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4853" y="28440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4408523-C653-4F0F-9638-46D4D54A599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813B56-667D-432B-9323-5163832D5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3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356616">
              <a:buFont typeface="+mj-lt"/>
              <a:buAutoNum type="arabicPeriod" startAt="7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bg-BG" dirty="0"/>
              <a:t>Пробен онлайн изпит</a:t>
            </a:r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356616">
              <a:buFont typeface="+mj-lt"/>
              <a:buAutoNum type="arabicPeriod" startAt="7"/>
            </a:pPr>
            <a:r>
              <a:rPr lang="ru-RU" dirty="0"/>
              <a:t>Онлайн практически </a:t>
            </a:r>
            <a:r>
              <a:rPr lang="bg-BG" b="1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0C5FF75-4D1C-48D9-855F-B0072AC4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30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563066"/>
              </p:ext>
            </p:extLst>
          </p:nvPr>
        </p:nvGraphicFramePr>
        <p:xfrm>
          <a:off x="1257300" y="212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7FEBA0E5-0880-41F6-93C7-FA119C452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39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5102</TotalTime>
  <Words>1226</Words>
  <Application>Microsoft Office PowerPoint</Application>
  <PresentationFormat>Widescreen</PresentationFormat>
  <Paragraphs>208</Paragraphs>
  <Slides>30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Wingdings</vt:lpstr>
      <vt:lpstr>Wingdings 2</vt:lpstr>
      <vt:lpstr>SoftUni</vt:lpstr>
      <vt:lpstr>SoftUni3_1</vt:lpstr>
      <vt:lpstr>Office Theme</vt:lpstr>
      <vt:lpstr>1_SoftUni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прогмирането с Java"</vt:lpstr>
      <vt:lpstr>Книга "Въведение в програмирането с Java"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Desislava Topuzakova</cp:lastModifiedBy>
  <cp:revision>35</cp:revision>
  <dcterms:created xsi:type="dcterms:W3CDTF">2018-05-23T13:08:44Z</dcterms:created>
  <dcterms:modified xsi:type="dcterms:W3CDTF">2020-10-02T12:05:00Z</dcterms:modified>
  <cp:category>computer programming;programming;C#;програмиране;кодиране</cp:category>
</cp:coreProperties>
</file>